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11FA0B-C805-4651-A3B3-22B717734FA6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2900514"/>
      </p:ext>
    </p:extLst>
  </p:cSld>
  <p:clrMapOvr>
    <a:masterClrMapping/>
  </p:clrMapOvr>
  <p:transition>
    <p:strips dir="r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FBFAEF-6BEC-4D3D-836E-6CB9980B16A2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0319227"/>
      </p:ext>
    </p:extLst>
  </p:cSld>
  <p:clrMapOvr>
    <a:masterClrMapping/>
  </p:clrMapOvr>
  <p:transition>
    <p:strips dir="r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34400" y="381000"/>
            <a:ext cx="2641600" cy="6477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81000"/>
            <a:ext cx="7721600" cy="6477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C206947-B96F-4873-83BB-954656B91A11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1249026"/>
      </p:ext>
    </p:extLst>
  </p:cSld>
  <p:clrMapOvr>
    <a:masterClrMapping/>
  </p:clrMapOvr>
  <p:transition>
    <p:strips dir="r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98608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58413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1698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57825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70012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4036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9974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5741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6494843"/>
      </p:ext>
    </p:extLst>
  </p:cSld>
  <p:clrMapOvr>
    <a:masterClrMapping/>
  </p:clrMapOvr>
  <p:transition>
    <p:strips dir="rd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34385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1880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57191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BA163F-A134-4D7D-B1CB-F572D3BCC7E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622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9CA574-6EA7-4AE9-B859-5BC5AAF4E9CF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2312408"/>
      </p:ext>
    </p:extLst>
  </p:cSld>
  <p:clrMapOvr>
    <a:masterClrMapping/>
  </p:clrMapOvr>
  <p:transition>
    <p:strips dir="r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47800"/>
            <a:ext cx="5181600" cy="5410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4400" y="1447800"/>
            <a:ext cx="5181600" cy="5410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97F4B2-C3A2-4E88-8AD8-02FD71550533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9215040"/>
      </p:ext>
    </p:extLst>
  </p:cSld>
  <p:clrMapOvr>
    <a:masterClrMapping/>
  </p:clrMapOvr>
  <p:transition>
    <p:strips dir="r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439351-DEA6-478C-871B-51B867EED1CD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4487578"/>
      </p:ext>
    </p:extLst>
  </p:cSld>
  <p:clrMapOvr>
    <a:masterClrMapping/>
  </p:clrMapOvr>
  <p:transition>
    <p:strips dir="r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9ABCAD-2F81-4927-937D-C48404DF0517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2924209"/>
      </p:ext>
    </p:extLst>
  </p:cSld>
  <p:clrMapOvr>
    <a:masterClrMapping/>
  </p:clrMapOvr>
  <p:transition>
    <p:strips dir="r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1AB611-B0AD-4ACB-8C2C-62AA7A9A9F73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941595"/>
      </p:ext>
    </p:extLst>
  </p:cSld>
  <p:clrMapOvr>
    <a:masterClrMapping/>
  </p:clrMapOvr>
  <p:transition>
    <p:strips dir="r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DBD41F-1801-45A4-AC4F-0E40D35F1A15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3743209"/>
      </p:ext>
    </p:extLst>
  </p:cSld>
  <p:clrMapOvr>
    <a:masterClrMapping/>
  </p:clrMapOvr>
  <p:transition>
    <p:strips dir="r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D9766C-43BE-46DE-848A-30280ABEF7E3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9012759"/>
      </p:ext>
    </p:extLst>
  </p:cSld>
  <p:clrMapOvr>
    <a:masterClrMapping/>
  </p:clrMapOvr>
  <p:transition>
    <p:strips dir="r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00FF0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1200" y="381000"/>
            <a:ext cx="103632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447800"/>
            <a:ext cx="105664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652000" y="64008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000000"/>
                </a:solidFill>
                <a:effectLst/>
                <a:latin typeface="Times New Roman" panose="02020603050405020304" pitchFamily="18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DA909FA-CA88-4B66-B26B-BF8C6BC1C680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4523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strips dir="rd"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i="1" u="sng" kern="1200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 i="1" u="sng">
          <a:solidFill>
            <a:srgbClr val="CC0000"/>
          </a:solidFill>
          <a:effectLst>
            <a:outerShdw blurRad="38100" dist="38100" dir="2700000" algn="tl">
              <a:srgbClr val="000000"/>
            </a:outerShdw>
          </a:effectLst>
          <a:latin typeface="Arial Black" panose="020B0A040201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CC"/>
        </a:buClr>
        <a:buFont typeface="Wingdings" panose="05000000000000000000" pitchFamily="2" charset="2"/>
        <a:buChar char="¥"/>
        <a:defRPr sz="2400" kern="1200">
          <a:solidFill>
            <a:srgbClr val="0000CC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è"/>
        <a:defRPr sz="2200" kern="1200">
          <a:solidFill>
            <a:srgbClr val="990099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u"/>
        <a:defRPr sz="2200" kern="1200">
          <a:solidFill>
            <a:srgbClr val="006600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ern="1200">
          <a:solidFill>
            <a:srgbClr val="6633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2732C0-D91C-4B09-9E72-96C5A4CF9D46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4/4/2020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87D238-D26F-48D3-B634-5D0784E7BC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2086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lnSpc>
                <a:spcPct val="90000"/>
              </a:lnSpc>
            </a:pPr>
            <a:r>
              <a:rPr lang="en-US" sz="4000" b="1" dirty="0">
                <a:solidFill>
                  <a:srgbClr val="00B0F0"/>
                </a:solidFill>
              </a:rPr>
              <a:t>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105664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378362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9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lnSpc>
                <a:spcPct val="90000"/>
              </a:lnSpc>
            </a:pPr>
            <a:r>
              <a:rPr lang="en-US" sz="4000" b="1" dirty="0" smtClean="0">
                <a:solidFill>
                  <a:srgbClr val="00B0F0"/>
                </a:solidFill>
              </a:rPr>
              <a:t>Definition</a:t>
            </a:r>
            <a:endParaRPr lang="en-US" sz="4000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447800"/>
            <a:ext cx="104648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55357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 smtClean="0">
                <a:solidFill>
                  <a:srgbClr val="00B0F0"/>
                </a:solidFill>
              </a:rPr>
              <a:t>Definition</a:t>
            </a:r>
            <a:endParaRPr lang="en-US" sz="4000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524000"/>
            <a:ext cx="103632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42112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srgbClr val="00B0F0"/>
                </a:solidFill>
              </a:rPr>
              <a:t>Single Layer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2A20F-D537-4E6F-B114-7BCA118866F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524000"/>
            <a:ext cx="104648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23805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3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5"/>
          <p:cNvSpPr>
            <a:spLocks noGrp="1"/>
          </p:cNvSpPr>
          <p:nvPr>
            <p:ph type="title" idx="4294967295"/>
          </p:nvPr>
        </p:nvSpPr>
        <p:spPr>
          <a:xfrm>
            <a:off x="1981200" y="76200"/>
            <a:ext cx="8229600" cy="609600"/>
          </a:xfrm>
        </p:spPr>
        <p:txBody>
          <a:bodyPr>
            <a:no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 altLang="en-US" sz="4000" b="1" i="1" u="sng" dirty="0">
                <a:solidFill>
                  <a:srgbClr val="00B0F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ILLUSTRATIVE EXAMPLE</a:t>
            </a:r>
            <a:endParaRPr lang="en-IN" altLang="en-US" sz="4000" b="1" i="1" u="sng" dirty="0">
              <a:solidFill>
                <a:srgbClr val="00B0F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graphicFrame>
        <p:nvGraphicFramePr>
          <p:cNvPr id="8" name="Group 3"/>
          <p:cNvGraphicFramePr>
            <a:graphicFrameLocks noGrp="1"/>
          </p:cNvGraphicFramePr>
          <p:nvPr>
            <p:ph idx="4294967295"/>
          </p:nvPr>
        </p:nvGraphicFramePr>
        <p:xfrm>
          <a:off x="1676400" y="1600200"/>
          <a:ext cx="1295400" cy="1752602"/>
        </p:xfrm>
        <a:graphic>
          <a:graphicData uri="http://schemas.openxmlformats.org/drawingml/2006/table">
            <a:tbl>
              <a:tblPr/>
              <a:tblGrid>
                <a:gridCol w="446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71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X1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X2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2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3277" name="TextBox 8"/>
          <p:cNvSpPr txBox="1">
            <a:spLocks noChangeArrowheads="1"/>
          </p:cNvSpPr>
          <p:nvPr/>
        </p:nvSpPr>
        <p:spPr bwMode="auto">
          <a:xfrm>
            <a:off x="1600200" y="1143001"/>
            <a:ext cx="1314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‘OR’ GATE</a:t>
            </a:r>
            <a:endParaRPr kumimoji="0" lang="en-I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grpSp>
        <p:nvGrpSpPr>
          <p:cNvPr id="53278" name="Group 71"/>
          <p:cNvGrpSpPr>
            <a:grpSpLocks/>
          </p:cNvGrpSpPr>
          <p:nvPr/>
        </p:nvGrpSpPr>
        <p:grpSpPr bwMode="auto">
          <a:xfrm>
            <a:off x="1905001" y="3505200"/>
            <a:ext cx="1751013" cy="2057400"/>
            <a:chOff x="240" y="2232"/>
            <a:chExt cx="1103" cy="1296"/>
          </a:xfrm>
        </p:grpSpPr>
        <p:sp>
          <p:nvSpPr>
            <p:cNvPr id="53279" name="Line 2"/>
            <p:cNvSpPr>
              <a:spLocks noChangeShapeType="1"/>
            </p:cNvSpPr>
            <p:nvPr/>
          </p:nvSpPr>
          <p:spPr bwMode="auto">
            <a:xfrm flipV="1">
              <a:off x="672" y="2368"/>
              <a:ext cx="0" cy="9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280" name="Line 3"/>
            <p:cNvSpPr>
              <a:spLocks noChangeShapeType="1"/>
            </p:cNvSpPr>
            <p:nvPr/>
          </p:nvSpPr>
          <p:spPr bwMode="auto">
            <a:xfrm>
              <a:off x="240" y="3024"/>
              <a:ext cx="9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281" name="Line 4"/>
            <p:cNvSpPr>
              <a:spLocks noChangeShapeType="1"/>
            </p:cNvSpPr>
            <p:nvPr/>
          </p:nvSpPr>
          <p:spPr bwMode="auto">
            <a:xfrm rot="5261622" flipV="1">
              <a:off x="317" y="2531"/>
              <a:ext cx="1016" cy="977"/>
            </a:xfrm>
            <a:prstGeom prst="line">
              <a:avLst/>
            </a:prstGeom>
            <a:noFill/>
            <a:ln w="603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282" name="TextBox 24"/>
            <p:cNvSpPr txBox="1">
              <a:spLocks noChangeArrowheads="1"/>
            </p:cNvSpPr>
            <p:nvPr/>
          </p:nvSpPr>
          <p:spPr bwMode="auto">
            <a:xfrm>
              <a:off x="584" y="2232"/>
              <a:ext cx="23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X</a:t>
              </a:r>
              <a:r>
                <a:rPr kumimoji="0" lang="en-US" alt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1</a:t>
              </a:r>
              <a:endParaRPr kumimoji="0" lang="en-I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3283" name="TextBox 25"/>
            <p:cNvSpPr txBox="1">
              <a:spLocks noChangeArrowheads="1"/>
            </p:cNvSpPr>
            <p:nvPr/>
          </p:nvSpPr>
          <p:spPr bwMode="auto">
            <a:xfrm>
              <a:off x="1112" y="2928"/>
              <a:ext cx="23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X</a:t>
              </a:r>
              <a:r>
                <a:rPr kumimoji="0" lang="en-US" alt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2</a:t>
              </a:r>
              <a:endParaRPr kumimoji="0" lang="en-I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3284" name="Oval 37"/>
            <p:cNvSpPr>
              <a:spLocks noChangeArrowheads="1"/>
            </p:cNvSpPr>
            <p:nvPr/>
          </p:nvSpPr>
          <p:spPr bwMode="auto">
            <a:xfrm>
              <a:off x="639" y="2976"/>
              <a:ext cx="81" cy="81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3285" name="Rectangle 41"/>
            <p:cNvSpPr>
              <a:spLocks noChangeArrowheads="1"/>
            </p:cNvSpPr>
            <p:nvPr/>
          </p:nvSpPr>
          <p:spPr bwMode="auto">
            <a:xfrm>
              <a:off x="960" y="2976"/>
              <a:ext cx="96" cy="96"/>
            </a:xfrm>
            <a:prstGeom prst="rect">
              <a:avLst/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3286" name="Rectangle 42"/>
            <p:cNvSpPr>
              <a:spLocks noChangeArrowheads="1"/>
            </p:cNvSpPr>
            <p:nvPr/>
          </p:nvSpPr>
          <p:spPr bwMode="auto">
            <a:xfrm>
              <a:off x="624" y="2600"/>
              <a:ext cx="96" cy="96"/>
            </a:xfrm>
            <a:prstGeom prst="rect">
              <a:avLst/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3287" name="Rectangle 43"/>
            <p:cNvSpPr>
              <a:spLocks noChangeArrowheads="1"/>
            </p:cNvSpPr>
            <p:nvPr/>
          </p:nvSpPr>
          <p:spPr bwMode="auto">
            <a:xfrm>
              <a:off x="912" y="2640"/>
              <a:ext cx="96" cy="96"/>
            </a:xfrm>
            <a:prstGeom prst="rect">
              <a:avLst/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sp>
        <p:nvSpPr>
          <p:cNvPr id="53288" name="TextBox 8"/>
          <p:cNvSpPr txBox="1">
            <a:spLocks noChangeArrowheads="1"/>
          </p:cNvSpPr>
          <p:nvPr/>
        </p:nvSpPr>
        <p:spPr bwMode="auto">
          <a:xfrm>
            <a:off x="4267200" y="1104901"/>
            <a:ext cx="1454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‘AND’ GATE</a:t>
            </a:r>
            <a:endParaRPr kumimoji="0" lang="en-I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graphicFrame>
        <p:nvGraphicFramePr>
          <p:cNvPr id="2" name="Group 3"/>
          <p:cNvGraphicFramePr>
            <a:graphicFrameLocks noGrp="1"/>
          </p:cNvGraphicFramePr>
          <p:nvPr>
            <p:ph type="tbl" idx="4294967295"/>
          </p:nvPr>
        </p:nvGraphicFramePr>
        <p:xfrm>
          <a:off x="4343400" y="1536700"/>
          <a:ext cx="1295400" cy="1752602"/>
        </p:xfrm>
        <a:graphic>
          <a:graphicData uri="http://schemas.openxmlformats.org/drawingml/2006/table">
            <a:tbl>
              <a:tblPr/>
              <a:tblGrid>
                <a:gridCol w="446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71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X1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X2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2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3315" name="TextBox 24"/>
          <p:cNvSpPr txBox="1">
            <a:spLocks noChangeArrowheads="1"/>
          </p:cNvSpPr>
          <p:nvPr/>
        </p:nvSpPr>
        <p:spPr bwMode="auto">
          <a:xfrm>
            <a:off x="4813301" y="3429000"/>
            <a:ext cx="36671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X</a:t>
            </a:r>
            <a:r>
              <a:rPr kumimoji="0" lang="en-US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1</a:t>
            </a:r>
            <a:endParaRPr kumimoji="0" lang="en-I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3316" name="Line 2"/>
          <p:cNvSpPr>
            <a:spLocks noChangeShapeType="1"/>
          </p:cNvSpPr>
          <p:nvPr/>
        </p:nvSpPr>
        <p:spPr bwMode="auto">
          <a:xfrm flipV="1">
            <a:off x="9144000" y="3873500"/>
            <a:ext cx="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317" name="Line 3"/>
          <p:cNvSpPr>
            <a:spLocks noChangeShapeType="1"/>
          </p:cNvSpPr>
          <p:nvPr/>
        </p:nvSpPr>
        <p:spPr bwMode="auto">
          <a:xfrm>
            <a:off x="8458200" y="4914900"/>
            <a:ext cx="1447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318" name="TextBox 24"/>
          <p:cNvSpPr txBox="1">
            <a:spLocks noChangeArrowheads="1"/>
          </p:cNvSpPr>
          <p:nvPr/>
        </p:nvSpPr>
        <p:spPr bwMode="auto">
          <a:xfrm>
            <a:off x="9004301" y="3657600"/>
            <a:ext cx="36671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X</a:t>
            </a:r>
            <a:r>
              <a:rPr kumimoji="0" lang="en-US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1</a:t>
            </a:r>
            <a:endParaRPr kumimoji="0" lang="en-I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3319" name="TextBox 25"/>
          <p:cNvSpPr txBox="1">
            <a:spLocks noChangeArrowheads="1"/>
          </p:cNvSpPr>
          <p:nvPr/>
        </p:nvSpPr>
        <p:spPr bwMode="auto">
          <a:xfrm>
            <a:off x="9842501" y="4762500"/>
            <a:ext cx="36671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X</a:t>
            </a:r>
            <a:r>
              <a:rPr kumimoji="0" lang="en-US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2</a:t>
            </a:r>
            <a:endParaRPr kumimoji="0" lang="en-IN" alt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3320" name="Oval 90"/>
          <p:cNvSpPr>
            <a:spLocks noChangeArrowheads="1"/>
          </p:cNvSpPr>
          <p:nvPr/>
        </p:nvSpPr>
        <p:spPr bwMode="auto">
          <a:xfrm>
            <a:off x="9067800" y="4203700"/>
            <a:ext cx="128588" cy="128588"/>
          </a:xfrm>
          <a:prstGeom prst="ellipse">
            <a:avLst/>
          </a:prstGeom>
          <a:solidFill>
            <a:srgbClr val="FF66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3321" name="Rectangle 91"/>
          <p:cNvSpPr>
            <a:spLocks noChangeArrowheads="1"/>
          </p:cNvSpPr>
          <p:nvPr/>
        </p:nvSpPr>
        <p:spPr bwMode="auto">
          <a:xfrm>
            <a:off x="9626600" y="4229100"/>
            <a:ext cx="152400" cy="152400"/>
          </a:xfrm>
          <a:prstGeom prst="rect">
            <a:avLst/>
          </a:prstGeom>
          <a:solidFill>
            <a:srgbClr val="FF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3322" name="Rectangle 92"/>
          <p:cNvSpPr>
            <a:spLocks noChangeArrowheads="1"/>
          </p:cNvSpPr>
          <p:nvPr/>
        </p:nvSpPr>
        <p:spPr bwMode="auto">
          <a:xfrm>
            <a:off x="9067800" y="4813300"/>
            <a:ext cx="152400" cy="152400"/>
          </a:xfrm>
          <a:prstGeom prst="rect">
            <a:avLst/>
          </a:prstGeom>
          <a:solidFill>
            <a:srgbClr val="FF00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grpSp>
        <p:nvGrpSpPr>
          <p:cNvPr id="53323" name="Group 95"/>
          <p:cNvGrpSpPr>
            <a:grpSpLocks/>
          </p:cNvGrpSpPr>
          <p:nvPr/>
        </p:nvGrpSpPr>
        <p:grpSpPr bwMode="auto">
          <a:xfrm>
            <a:off x="4267200" y="3644900"/>
            <a:ext cx="1855788" cy="1612900"/>
            <a:chOff x="1728" y="2296"/>
            <a:chExt cx="1169" cy="1016"/>
          </a:xfrm>
        </p:grpSpPr>
        <p:sp>
          <p:nvSpPr>
            <p:cNvPr id="53324" name="Line 2"/>
            <p:cNvSpPr>
              <a:spLocks noChangeShapeType="1"/>
            </p:cNvSpPr>
            <p:nvPr/>
          </p:nvSpPr>
          <p:spPr bwMode="auto">
            <a:xfrm flipV="1">
              <a:off x="2160" y="2296"/>
              <a:ext cx="0" cy="9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325" name="Line 3"/>
            <p:cNvSpPr>
              <a:spLocks noChangeShapeType="1"/>
            </p:cNvSpPr>
            <p:nvPr/>
          </p:nvSpPr>
          <p:spPr bwMode="auto">
            <a:xfrm>
              <a:off x="1728" y="2952"/>
              <a:ext cx="9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326" name="Line 4"/>
            <p:cNvSpPr>
              <a:spLocks noChangeShapeType="1"/>
            </p:cNvSpPr>
            <p:nvPr/>
          </p:nvSpPr>
          <p:spPr bwMode="auto">
            <a:xfrm rot="5261622" flipV="1">
              <a:off x="1901" y="2315"/>
              <a:ext cx="1016" cy="977"/>
            </a:xfrm>
            <a:prstGeom prst="line">
              <a:avLst/>
            </a:prstGeom>
            <a:noFill/>
            <a:ln w="603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327" name="TextBox 25"/>
            <p:cNvSpPr txBox="1">
              <a:spLocks noChangeArrowheads="1"/>
            </p:cNvSpPr>
            <p:nvPr/>
          </p:nvSpPr>
          <p:spPr bwMode="auto">
            <a:xfrm>
              <a:off x="2600" y="2856"/>
              <a:ext cx="23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X</a:t>
              </a:r>
              <a:r>
                <a:rPr kumimoji="0" lang="en-US" altLang="en-US" sz="9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2</a:t>
              </a:r>
              <a:endParaRPr kumimoji="0" lang="en-I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3328" name="Oval 78"/>
            <p:cNvSpPr>
              <a:spLocks noChangeArrowheads="1"/>
            </p:cNvSpPr>
            <p:nvPr/>
          </p:nvSpPr>
          <p:spPr bwMode="auto">
            <a:xfrm>
              <a:off x="2128" y="2904"/>
              <a:ext cx="81" cy="81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3329" name="Oval 82"/>
            <p:cNvSpPr>
              <a:spLocks noChangeArrowheads="1"/>
            </p:cNvSpPr>
            <p:nvPr/>
          </p:nvSpPr>
          <p:spPr bwMode="auto">
            <a:xfrm>
              <a:off x="2112" y="2664"/>
              <a:ext cx="81" cy="81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3330" name="Oval 83"/>
            <p:cNvSpPr>
              <a:spLocks noChangeArrowheads="1"/>
            </p:cNvSpPr>
            <p:nvPr/>
          </p:nvSpPr>
          <p:spPr bwMode="auto">
            <a:xfrm>
              <a:off x="2360" y="2896"/>
              <a:ext cx="81" cy="81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  <p:sp>
          <p:nvSpPr>
            <p:cNvPr id="53331" name="Rectangle 94"/>
            <p:cNvSpPr>
              <a:spLocks noChangeArrowheads="1"/>
            </p:cNvSpPr>
            <p:nvPr/>
          </p:nvSpPr>
          <p:spPr bwMode="auto">
            <a:xfrm>
              <a:off x="2400" y="2544"/>
              <a:ext cx="96" cy="96"/>
            </a:xfrm>
            <a:prstGeom prst="rect">
              <a:avLst/>
            </a:prstGeom>
            <a:solidFill>
              <a:srgbClr val="FF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</p:txBody>
        </p:sp>
      </p:grpSp>
      <p:sp>
        <p:nvSpPr>
          <p:cNvPr id="53332" name="TextBox 8"/>
          <p:cNvSpPr txBox="1">
            <a:spLocks noChangeArrowheads="1"/>
          </p:cNvSpPr>
          <p:nvPr/>
        </p:nvSpPr>
        <p:spPr bwMode="auto">
          <a:xfrm>
            <a:off x="1676400" y="5562601"/>
            <a:ext cx="5721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‘OR’ gate and ‘AND’ gate are LINEARLY SEPARABLE</a:t>
            </a:r>
            <a:endParaRPr kumimoji="0" lang="en-I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3333" name="TextBox 8"/>
          <p:cNvSpPr txBox="1">
            <a:spLocks noChangeArrowheads="1"/>
          </p:cNvSpPr>
          <p:nvPr/>
        </p:nvSpPr>
        <p:spPr bwMode="auto">
          <a:xfrm>
            <a:off x="8305800" y="1219201"/>
            <a:ext cx="14668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‘XOR’ GATE</a:t>
            </a:r>
            <a:endParaRPr kumimoji="0" lang="en-I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graphicFrame>
        <p:nvGraphicFramePr>
          <p:cNvPr id="3" name="Group 3"/>
          <p:cNvGraphicFramePr>
            <a:graphicFrameLocks noGrp="1"/>
          </p:cNvGraphicFramePr>
          <p:nvPr>
            <p:ph type="tbl" idx="4294967295"/>
          </p:nvPr>
        </p:nvGraphicFramePr>
        <p:xfrm>
          <a:off x="8382000" y="1676400"/>
          <a:ext cx="1295400" cy="1752602"/>
        </p:xfrm>
        <a:graphic>
          <a:graphicData uri="http://schemas.openxmlformats.org/drawingml/2006/table">
            <a:tbl>
              <a:tblPr/>
              <a:tblGrid>
                <a:gridCol w="446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71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X1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X2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2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8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3360" name="Oval 124"/>
          <p:cNvSpPr>
            <a:spLocks noChangeArrowheads="1"/>
          </p:cNvSpPr>
          <p:nvPr/>
        </p:nvSpPr>
        <p:spPr bwMode="auto">
          <a:xfrm>
            <a:off x="9639300" y="4864100"/>
            <a:ext cx="128588" cy="128588"/>
          </a:xfrm>
          <a:prstGeom prst="ellipse">
            <a:avLst/>
          </a:prstGeom>
          <a:solidFill>
            <a:srgbClr val="FF66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3361" name="Freeform 125"/>
          <p:cNvSpPr>
            <a:spLocks/>
          </p:cNvSpPr>
          <p:nvPr/>
        </p:nvSpPr>
        <p:spPr bwMode="auto">
          <a:xfrm>
            <a:off x="8775701" y="4076700"/>
            <a:ext cx="1171575" cy="1181100"/>
          </a:xfrm>
          <a:custGeom>
            <a:avLst/>
            <a:gdLst>
              <a:gd name="T0" fmla="*/ 2147483647 w 738"/>
              <a:gd name="T1" fmla="*/ 2147483647 h 744"/>
              <a:gd name="T2" fmla="*/ 2147483647 w 738"/>
              <a:gd name="T3" fmla="*/ 2147483647 h 744"/>
              <a:gd name="T4" fmla="*/ 2147483647 w 738"/>
              <a:gd name="T5" fmla="*/ 2147483647 h 744"/>
              <a:gd name="T6" fmla="*/ 2147483647 w 738"/>
              <a:gd name="T7" fmla="*/ 2147483647 h 744"/>
              <a:gd name="T8" fmla="*/ 2147483647 w 738"/>
              <a:gd name="T9" fmla="*/ 2147483647 h 744"/>
              <a:gd name="T10" fmla="*/ 2147483647 w 738"/>
              <a:gd name="T11" fmla="*/ 2147483647 h 744"/>
              <a:gd name="T12" fmla="*/ 0 w 738"/>
              <a:gd name="T13" fmla="*/ 2147483647 h 744"/>
              <a:gd name="T14" fmla="*/ 2147483647 w 738"/>
              <a:gd name="T15" fmla="*/ 2147483647 h 744"/>
              <a:gd name="T16" fmla="*/ 2147483647 w 738"/>
              <a:gd name="T17" fmla="*/ 2147483647 h 744"/>
              <a:gd name="T18" fmla="*/ 2147483647 w 738"/>
              <a:gd name="T19" fmla="*/ 0 h 744"/>
              <a:gd name="T20" fmla="*/ 2147483647 w 738"/>
              <a:gd name="T21" fmla="*/ 2147483647 h 744"/>
              <a:gd name="T22" fmla="*/ 2147483647 w 738"/>
              <a:gd name="T23" fmla="*/ 2147483647 h 744"/>
              <a:gd name="T24" fmla="*/ 2147483647 w 738"/>
              <a:gd name="T25" fmla="*/ 2147483647 h 744"/>
              <a:gd name="T26" fmla="*/ 2147483647 w 738"/>
              <a:gd name="T27" fmla="*/ 2147483647 h 744"/>
              <a:gd name="T28" fmla="*/ 2147483647 w 738"/>
              <a:gd name="T29" fmla="*/ 2147483647 h 744"/>
              <a:gd name="T30" fmla="*/ 2147483647 w 738"/>
              <a:gd name="T31" fmla="*/ 2147483647 h 744"/>
              <a:gd name="T32" fmla="*/ 2147483647 w 738"/>
              <a:gd name="T33" fmla="*/ 2147483647 h 744"/>
              <a:gd name="T34" fmla="*/ 2147483647 w 738"/>
              <a:gd name="T35" fmla="*/ 2147483647 h 744"/>
              <a:gd name="T36" fmla="*/ 2147483647 w 738"/>
              <a:gd name="T37" fmla="*/ 2147483647 h 744"/>
              <a:gd name="T38" fmla="*/ 2147483647 w 738"/>
              <a:gd name="T39" fmla="*/ 2147483647 h 744"/>
              <a:gd name="T40" fmla="*/ 2147483647 w 738"/>
              <a:gd name="T41" fmla="*/ 2147483647 h 744"/>
              <a:gd name="T42" fmla="*/ 2147483647 w 738"/>
              <a:gd name="T43" fmla="*/ 2147483647 h 744"/>
              <a:gd name="T44" fmla="*/ 2147483647 w 738"/>
              <a:gd name="T45" fmla="*/ 2147483647 h 744"/>
              <a:gd name="T46" fmla="*/ 2147483647 w 738"/>
              <a:gd name="T47" fmla="*/ 2147483647 h 744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738"/>
              <a:gd name="T73" fmla="*/ 0 h 744"/>
              <a:gd name="T74" fmla="*/ 738 w 738"/>
              <a:gd name="T75" fmla="*/ 744 h 744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738" h="744">
                <a:moveTo>
                  <a:pt x="600" y="696"/>
                </a:moveTo>
                <a:cubicBezTo>
                  <a:pt x="586" y="682"/>
                  <a:pt x="571" y="664"/>
                  <a:pt x="552" y="656"/>
                </a:cubicBezTo>
                <a:cubicBezTo>
                  <a:pt x="534" y="648"/>
                  <a:pt x="514" y="650"/>
                  <a:pt x="496" y="640"/>
                </a:cubicBezTo>
                <a:cubicBezTo>
                  <a:pt x="449" y="614"/>
                  <a:pt x="420" y="573"/>
                  <a:pt x="376" y="544"/>
                </a:cubicBezTo>
                <a:cubicBezTo>
                  <a:pt x="359" y="518"/>
                  <a:pt x="322" y="481"/>
                  <a:pt x="296" y="464"/>
                </a:cubicBezTo>
                <a:cubicBezTo>
                  <a:pt x="262" y="413"/>
                  <a:pt x="197" y="392"/>
                  <a:pt x="152" y="352"/>
                </a:cubicBezTo>
                <a:cubicBezTo>
                  <a:pt x="75" y="284"/>
                  <a:pt x="20" y="196"/>
                  <a:pt x="0" y="96"/>
                </a:cubicBezTo>
                <a:cubicBezTo>
                  <a:pt x="3" y="83"/>
                  <a:pt x="1" y="68"/>
                  <a:pt x="8" y="56"/>
                </a:cubicBezTo>
                <a:cubicBezTo>
                  <a:pt x="17" y="40"/>
                  <a:pt x="74" y="26"/>
                  <a:pt x="80" y="24"/>
                </a:cubicBezTo>
                <a:cubicBezTo>
                  <a:pt x="134" y="6"/>
                  <a:pt x="149" y="6"/>
                  <a:pt x="216" y="0"/>
                </a:cubicBezTo>
                <a:cubicBezTo>
                  <a:pt x="292" y="8"/>
                  <a:pt x="297" y="1"/>
                  <a:pt x="344" y="48"/>
                </a:cubicBezTo>
                <a:cubicBezTo>
                  <a:pt x="357" y="87"/>
                  <a:pt x="380" y="92"/>
                  <a:pt x="408" y="120"/>
                </a:cubicBezTo>
                <a:cubicBezTo>
                  <a:pt x="431" y="143"/>
                  <a:pt x="444" y="165"/>
                  <a:pt x="472" y="184"/>
                </a:cubicBezTo>
                <a:cubicBezTo>
                  <a:pt x="475" y="192"/>
                  <a:pt x="474" y="202"/>
                  <a:pt x="480" y="208"/>
                </a:cubicBezTo>
                <a:cubicBezTo>
                  <a:pt x="494" y="222"/>
                  <a:pt x="528" y="240"/>
                  <a:pt x="528" y="240"/>
                </a:cubicBezTo>
                <a:cubicBezTo>
                  <a:pt x="547" y="268"/>
                  <a:pt x="572" y="278"/>
                  <a:pt x="592" y="304"/>
                </a:cubicBezTo>
                <a:cubicBezTo>
                  <a:pt x="615" y="334"/>
                  <a:pt x="636" y="364"/>
                  <a:pt x="648" y="400"/>
                </a:cubicBezTo>
                <a:cubicBezTo>
                  <a:pt x="645" y="411"/>
                  <a:pt x="635" y="422"/>
                  <a:pt x="640" y="432"/>
                </a:cubicBezTo>
                <a:cubicBezTo>
                  <a:pt x="656" y="464"/>
                  <a:pt x="690" y="483"/>
                  <a:pt x="712" y="512"/>
                </a:cubicBezTo>
                <a:cubicBezTo>
                  <a:pt x="738" y="590"/>
                  <a:pt x="733" y="555"/>
                  <a:pt x="720" y="672"/>
                </a:cubicBezTo>
                <a:cubicBezTo>
                  <a:pt x="719" y="683"/>
                  <a:pt x="718" y="695"/>
                  <a:pt x="712" y="704"/>
                </a:cubicBezTo>
                <a:cubicBezTo>
                  <a:pt x="700" y="721"/>
                  <a:pt x="679" y="729"/>
                  <a:pt x="664" y="744"/>
                </a:cubicBezTo>
                <a:cubicBezTo>
                  <a:pt x="651" y="741"/>
                  <a:pt x="589" y="731"/>
                  <a:pt x="584" y="712"/>
                </a:cubicBezTo>
                <a:cubicBezTo>
                  <a:pt x="582" y="705"/>
                  <a:pt x="595" y="701"/>
                  <a:pt x="600" y="696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3362" name="TextBox 8"/>
          <p:cNvSpPr txBox="1">
            <a:spLocks noChangeArrowheads="1"/>
          </p:cNvSpPr>
          <p:nvPr/>
        </p:nvSpPr>
        <p:spPr bwMode="auto">
          <a:xfrm>
            <a:off x="7594600" y="5537201"/>
            <a:ext cx="29908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‘XOR’ gate is NON-LINEAR</a:t>
            </a:r>
            <a:endParaRPr kumimoji="0" lang="en-I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53363" name="Rectangle 127"/>
          <p:cNvSpPr>
            <a:spLocks noChangeArrowheads="1"/>
          </p:cNvSpPr>
          <p:nvPr/>
        </p:nvSpPr>
        <p:spPr bwMode="auto">
          <a:xfrm>
            <a:off x="2438400" y="6172201"/>
            <a:ext cx="7512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NOTE: Most of the data of a real world problems are non linear only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74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6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Blank Presentation">
  <a:themeElements>
    <a:clrScheme name="Blank Presentation 7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3399FF"/>
      </a:accent1>
      <a:accent2>
        <a:srgbClr val="99FFCC"/>
      </a:accent2>
      <a:accent3>
        <a:srgbClr val="FFFFFF"/>
      </a:accent3>
      <a:accent4>
        <a:srgbClr val="000000"/>
      </a:accent4>
      <a:accent5>
        <a:srgbClr val="ADCAFF"/>
      </a:accent5>
      <a:accent6>
        <a:srgbClr val="8AE7B9"/>
      </a:accent6>
      <a:hlink>
        <a:srgbClr val="CC00CC"/>
      </a:hlink>
      <a:folHlink>
        <a:srgbClr val="B2B2B2"/>
      </a:folHlink>
    </a:clrScheme>
    <a:fontScheme name="Blank Presentation">
      <a:majorFont>
        <a:latin typeface="Arial Black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Comic Sans MS" panose="030F0702030302020204" pitchFamily="66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Office PowerPoint</Application>
  <PresentationFormat>Widescreen</PresentationFormat>
  <Paragraphs>66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Arial Black</vt:lpstr>
      <vt:lpstr>Calibri</vt:lpstr>
      <vt:lpstr>Comic Sans MS</vt:lpstr>
      <vt:lpstr>Times New Roman</vt:lpstr>
      <vt:lpstr>Wingdings</vt:lpstr>
      <vt:lpstr>1_Blank Presentation</vt:lpstr>
      <vt:lpstr>5_Office Theme</vt:lpstr>
      <vt:lpstr>Neural Networks</vt:lpstr>
      <vt:lpstr>Definition</vt:lpstr>
      <vt:lpstr>Definition</vt:lpstr>
      <vt:lpstr>Single Layer Network</vt:lpstr>
      <vt:lpstr>ILLUSTRATIVE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</dc:title>
  <dc:creator>MAHE-MIT-00</dc:creator>
  <cp:lastModifiedBy>MAHE-MIT-00</cp:lastModifiedBy>
  <cp:revision>1</cp:revision>
  <dcterms:created xsi:type="dcterms:W3CDTF">2020-04-04T13:48:33Z</dcterms:created>
  <dcterms:modified xsi:type="dcterms:W3CDTF">2020-04-04T13:49:02Z</dcterms:modified>
</cp:coreProperties>
</file>

<file path=docProps/thumbnail.jpeg>
</file>